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23" r:id="rId1"/>
    <p:sldMasterId id="2147485227" r:id="rId2"/>
    <p:sldMasterId id="2147485229" r:id="rId3"/>
  </p:sldMasterIdLst>
  <p:notesMasterIdLst>
    <p:notesMasterId r:id="rId13"/>
  </p:notesMasterIdLst>
  <p:handoutMasterIdLst>
    <p:handoutMasterId r:id="rId14"/>
  </p:handoutMasterIdLst>
  <p:sldIdLst>
    <p:sldId id="476" r:id="rId4"/>
    <p:sldId id="382" r:id="rId5"/>
    <p:sldId id="327" r:id="rId6"/>
    <p:sldId id="328" r:id="rId7"/>
    <p:sldId id="329" r:id="rId8"/>
    <p:sldId id="330" r:id="rId9"/>
    <p:sldId id="331" r:id="rId10"/>
    <p:sldId id="455" r:id="rId11"/>
    <p:sldId id="332" r:id="rId12"/>
  </p:sldIdLst>
  <p:sldSz cx="9144000" cy="5143500" type="screen16x9"/>
  <p:notesSz cx="7010400" cy="92964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278"/>
    <a:srgbClr val="646569"/>
    <a:srgbClr val="80469A"/>
    <a:srgbClr val="D9B11D"/>
    <a:srgbClr val="E8C956"/>
    <a:srgbClr val="002D73"/>
    <a:srgbClr val="898989"/>
    <a:srgbClr val="00ACDC"/>
    <a:srgbClr val="FFFFFF"/>
    <a:srgbClr val="D6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041" autoAdjust="0"/>
    <p:restoredTop sz="94660"/>
  </p:normalViewPr>
  <p:slideViewPr>
    <p:cSldViewPr>
      <p:cViewPr varScale="1">
        <p:scale>
          <a:sx n="126" d="100"/>
          <a:sy n="126" d="100"/>
        </p:scale>
        <p:origin x="132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97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7C1F75C-90CC-422A-AD5B-1C71DC5636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5363"/>
            <a:ext cx="7010400" cy="462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ctr" defTabSz="934876"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GPSII/MAPP Leader’s Guide</a:t>
            </a:r>
            <a:br>
              <a:rPr lang="en-US"/>
            </a:br>
            <a:r>
              <a:rPr lang="en-US"/>
              <a:t>PowerPoint Presentation 2014 </a:t>
            </a: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EA1A4EF1-ACE1-4EB7-BBCE-EA606DB64A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0312"/>
            <a:ext cx="701040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ctr" defTabSz="933542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43A2A10-3094-4406-8D8C-605124DCF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5C0BEF-53F5-4ABB-BFBC-C4F01F73E4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F0F0D3-2F1C-487E-9606-380A2AAD6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6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r"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8F868C2-5BC1-4595-BAB5-B45D8F5539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6D2BEE-FAAB-415C-846F-933F0203B8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6742"/>
            <a:ext cx="5609588" cy="4182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5161F23-7110-46D4-A898-F171F08DD5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42DEF3E-2484-4FF1-B294-61F0D15D3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6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r" defTabSz="933542" eaLnBrk="1" hangingPunct="1">
              <a:defRPr sz="1200"/>
            </a:lvl1pPr>
          </a:lstStyle>
          <a:p>
            <a:pPr>
              <a:defRPr/>
            </a:pPr>
            <a:fld id="{CEB12E2F-80C7-48A8-87C2-E80316250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581277"/>
            <a:ext cx="8229600" cy="486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828802"/>
            <a:ext cx="8229600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Master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40100924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34376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1171575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5984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1EC0-B013-45F7-A461-4B4FF02E4F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600" y="1033462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88561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665976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115624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24624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F8C07-6669-4968-B72B-BF40D11325E2}"/>
              </a:ext>
            </a:extLst>
          </p:cNvPr>
          <p:cNvSpPr/>
          <p:nvPr userDrawn="1"/>
        </p:nvSpPr>
        <p:spPr>
          <a:xfrm>
            <a:off x="6781800" y="432435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81151"/>
            <a:ext cx="8686800" cy="2971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Heading Takes Two Lines</a:t>
            </a:r>
          </a:p>
        </p:txBody>
      </p:sp>
    </p:spTree>
    <p:extLst>
      <p:ext uri="{BB962C8B-B14F-4D97-AF65-F5344CB8AC3E}">
        <p14:creationId xmlns:p14="http://schemas.microsoft.com/office/powerpoint/2010/main" val="17407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3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962149"/>
            <a:ext cx="8686800" cy="259080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  <a:br>
              <a:rPr lang="en-US" dirty="0"/>
            </a:br>
            <a:r>
              <a:rPr lang="en-US" dirty="0"/>
              <a:t>Heading Takes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</p:spTree>
    <p:extLst>
      <p:ext uri="{BB962C8B-B14F-4D97-AF65-F5344CB8AC3E}">
        <p14:creationId xmlns:p14="http://schemas.microsoft.com/office/powerpoint/2010/main" val="341384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6144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(2 Lines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2nd Title 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108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0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032"/>
            <a:ext cx="5105400" cy="11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GPSII/MAPP Leader’s Guide   September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394335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050" smtClean="0">
                <a:solidFill>
                  <a:schemeClr val="bg1"/>
                </a:solidFill>
              </a:rPr>
              <a:pPr/>
              <a:t>February 18, 2020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</p:sldLayoutIdLst>
  <p:hf hdr="0"/>
  <p:txStyles>
    <p:titleStyle>
      <a:lvl1pPr algn="ctr" defTabSz="685750" rtl="0" eaLnBrk="1" latinLnBrk="0" hangingPunct="1">
        <a:spcBef>
          <a:spcPct val="0"/>
        </a:spcBef>
        <a:buNone/>
        <a:defRPr sz="30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1540456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February 18, 2020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349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February 18, 2020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2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6BA64C-4A83-43D1-B67F-B8068DB81F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73" y="4463877"/>
            <a:ext cx="685800" cy="506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9" r:id="rId2"/>
    <p:sldLayoutId id="2147485234" r:id="rId3"/>
    <p:sldLayoutId id="2147485235" r:id="rId4"/>
    <p:sldLayoutId id="2147485231" r:id="rId5"/>
    <p:sldLayoutId id="2147485240" r:id="rId6"/>
    <p:sldLayoutId id="2147485233" r:id="rId7"/>
    <p:sldLayoutId id="2147485238" r:id="rId8"/>
    <p:sldLayoutId id="2147485241" r:id="rId9"/>
    <p:sldLayoutId id="2147485236" r:id="rId10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2E1BD-A780-4622-8C1B-A3D8643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5975"/>
            <a:ext cx="4572000" cy="25916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Meeting 7</a:t>
            </a:r>
            <a:br>
              <a:rPr lang="en-US" dirty="0"/>
            </a:br>
            <a:r>
              <a:rPr lang="en-US" sz="2800" dirty="0"/>
              <a:t>Gains and Losses:</a:t>
            </a:r>
            <a:br>
              <a:rPr lang="en-US" sz="2800" dirty="0"/>
            </a:br>
            <a:r>
              <a:rPr lang="en-US" sz="2800" dirty="0"/>
              <a:t>Helping Children Leave Foster Care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8C2B0A-BF75-4F14-8ADC-245102D3A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612384"/>
            <a:ext cx="3657600" cy="26988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0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0375D2-2FFE-43F4-AC29-3BB2E17A00C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Video: Angela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F57981-BA79-483A-B352-95AD09952A60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1017"/>
            <a:ext cx="822960" cy="822960"/>
            <a:chOff x="1151310" y="342900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5CE6F6-4288-4FE6-995A-829A564C1333}"/>
                </a:ext>
              </a:extLst>
            </p:cNvPr>
            <p:cNvSpPr/>
            <p:nvPr/>
          </p:nvSpPr>
          <p:spPr>
            <a:xfrm>
              <a:off x="1151310" y="3429000"/>
              <a:ext cx="914400" cy="914400"/>
            </a:xfrm>
            <a:prstGeom prst="ellipse">
              <a:avLst/>
            </a:prstGeom>
            <a:solidFill>
              <a:srgbClr val="4EB647"/>
            </a:solidFill>
            <a:ln>
              <a:solidFill>
                <a:srgbClr val="4EB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28" descr="Film reel">
              <a:extLst>
                <a:ext uri="{FF2B5EF4-FFF2-40B4-BE49-F238E27FC236}">
                  <a16:creationId xmlns:a16="http://schemas.microsoft.com/office/drawing/2014/main" id="{2FB24A96-A52D-4500-9375-30A395162AE3}"/>
                </a:ext>
              </a:extLst>
            </p:cNvPr>
            <p:cNvSpPr/>
            <p:nvPr/>
          </p:nvSpPr>
          <p:spPr>
            <a:xfrm>
              <a:off x="1318950" y="3596640"/>
              <a:ext cx="624840" cy="586740"/>
            </a:xfrm>
            <a:custGeom>
              <a:avLst/>
              <a:gdLst>
                <a:gd name="connsiteX0" fmla="*/ 365760 w 624840"/>
                <a:gd name="connsiteY0" fmla="*/ 365760 h 586740"/>
                <a:gd name="connsiteX1" fmla="*/ 381000 w 624840"/>
                <a:gd name="connsiteY1" fmla="*/ 325374 h 586740"/>
                <a:gd name="connsiteX2" fmla="*/ 381000 w 624840"/>
                <a:gd name="connsiteY2" fmla="*/ 342900 h 586740"/>
                <a:gd name="connsiteX3" fmla="*/ 392430 w 624840"/>
                <a:gd name="connsiteY3" fmla="*/ 416052 h 586740"/>
                <a:gd name="connsiteX4" fmla="*/ 365760 w 624840"/>
                <a:gd name="connsiteY4" fmla="*/ 365760 h 586740"/>
                <a:gd name="connsiteX5" fmla="*/ 289560 w 624840"/>
                <a:gd name="connsiteY5" fmla="*/ 350520 h 586740"/>
                <a:gd name="connsiteX6" fmla="*/ 228600 w 624840"/>
                <a:gd name="connsiteY6" fmla="*/ 289560 h 586740"/>
                <a:gd name="connsiteX7" fmla="*/ 289560 w 624840"/>
                <a:gd name="connsiteY7" fmla="*/ 228600 h 586740"/>
                <a:gd name="connsiteX8" fmla="*/ 350520 w 624840"/>
                <a:gd name="connsiteY8" fmla="*/ 289560 h 586740"/>
                <a:gd name="connsiteX9" fmla="*/ 289560 w 624840"/>
                <a:gd name="connsiteY9" fmla="*/ 350520 h 586740"/>
                <a:gd name="connsiteX10" fmla="*/ 289560 w 624840"/>
                <a:gd name="connsiteY10" fmla="*/ 502920 h 586740"/>
                <a:gd name="connsiteX11" fmla="*/ 228600 w 624840"/>
                <a:gd name="connsiteY11" fmla="*/ 441960 h 586740"/>
                <a:gd name="connsiteX12" fmla="*/ 289560 w 624840"/>
                <a:gd name="connsiteY12" fmla="*/ 381000 h 586740"/>
                <a:gd name="connsiteX13" fmla="*/ 350520 w 624840"/>
                <a:gd name="connsiteY13" fmla="*/ 441960 h 586740"/>
                <a:gd name="connsiteX14" fmla="*/ 289560 w 624840"/>
                <a:gd name="connsiteY14" fmla="*/ 502920 h 586740"/>
                <a:gd name="connsiteX15" fmla="*/ 152400 w 624840"/>
                <a:gd name="connsiteY15" fmla="*/ 426720 h 586740"/>
                <a:gd name="connsiteX16" fmla="*/ 91440 w 624840"/>
                <a:gd name="connsiteY16" fmla="*/ 365760 h 586740"/>
                <a:gd name="connsiteX17" fmla="*/ 152400 w 624840"/>
                <a:gd name="connsiteY17" fmla="*/ 304800 h 586740"/>
                <a:gd name="connsiteX18" fmla="*/ 213360 w 624840"/>
                <a:gd name="connsiteY18" fmla="*/ 365760 h 586740"/>
                <a:gd name="connsiteX19" fmla="*/ 152400 w 624840"/>
                <a:gd name="connsiteY19" fmla="*/ 426720 h 586740"/>
                <a:gd name="connsiteX20" fmla="*/ 152400 w 624840"/>
                <a:gd name="connsiteY20" fmla="*/ 152400 h 586740"/>
                <a:gd name="connsiteX21" fmla="*/ 204978 w 624840"/>
                <a:gd name="connsiteY21" fmla="*/ 182118 h 586740"/>
                <a:gd name="connsiteX22" fmla="*/ 153924 w 624840"/>
                <a:gd name="connsiteY22" fmla="*/ 274320 h 586740"/>
                <a:gd name="connsiteX23" fmla="*/ 153162 w 624840"/>
                <a:gd name="connsiteY23" fmla="*/ 274320 h 586740"/>
                <a:gd name="connsiteX24" fmla="*/ 92202 w 624840"/>
                <a:gd name="connsiteY24" fmla="*/ 213360 h 586740"/>
                <a:gd name="connsiteX25" fmla="*/ 152400 w 624840"/>
                <a:gd name="connsiteY25" fmla="*/ 152400 h 586740"/>
                <a:gd name="connsiteX26" fmla="*/ 289560 w 624840"/>
                <a:gd name="connsiteY26" fmla="*/ 76200 h 586740"/>
                <a:gd name="connsiteX27" fmla="*/ 350520 w 624840"/>
                <a:gd name="connsiteY27" fmla="*/ 137160 h 586740"/>
                <a:gd name="connsiteX28" fmla="*/ 344424 w 624840"/>
                <a:gd name="connsiteY28" fmla="*/ 163830 h 586740"/>
                <a:gd name="connsiteX29" fmla="*/ 289560 w 624840"/>
                <a:gd name="connsiteY29" fmla="*/ 152400 h 586740"/>
                <a:gd name="connsiteX30" fmla="*/ 234696 w 624840"/>
                <a:gd name="connsiteY30" fmla="*/ 163830 h 586740"/>
                <a:gd name="connsiteX31" fmla="*/ 228600 w 624840"/>
                <a:gd name="connsiteY31" fmla="*/ 137160 h 586740"/>
                <a:gd name="connsiteX32" fmla="*/ 289560 w 624840"/>
                <a:gd name="connsiteY32" fmla="*/ 76200 h 586740"/>
                <a:gd name="connsiteX33" fmla="*/ 426720 w 624840"/>
                <a:gd name="connsiteY33" fmla="*/ 152400 h 586740"/>
                <a:gd name="connsiteX34" fmla="*/ 487680 w 624840"/>
                <a:gd name="connsiteY34" fmla="*/ 213360 h 586740"/>
                <a:gd name="connsiteX35" fmla="*/ 426720 w 624840"/>
                <a:gd name="connsiteY35" fmla="*/ 274320 h 586740"/>
                <a:gd name="connsiteX36" fmla="*/ 425958 w 624840"/>
                <a:gd name="connsiteY36" fmla="*/ 274320 h 586740"/>
                <a:gd name="connsiteX37" fmla="*/ 374904 w 624840"/>
                <a:gd name="connsiteY37" fmla="*/ 182118 h 586740"/>
                <a:gd name="connsiteX38" fmla="*/ 426720 w 624840"/>
                <a:gd name="connsiteY38" fmla="*/ 152400 h 586740"/>
                <a:gd name="connsiteX39" fmla="*/ 426720 w 624840"/>
                <a:gd name="connsiteY39" fmla="*/ 342900 h 586740"/>
                <a:gd name="connsiteX40" fmla="*/ 426720 w 624840"/>
                <a:gd name="connsiteY40" fmla="*/ 304800 h 586740"/>
                <a:gd name="connsiteX41" fmla="*/ 487680 w 624840"/>
                <a:gd name="connsiteY41" fmla="*/ 365760 h 586740"/>
                <a:gd name="connsiteX42" fmla="*/ 444246 w 624840"/>
                <a:gd name="connsiteY42" fmla="*/ 424434 h 586740"/>
                <a:gd name="connsiteX43" fmla="*/ 426720 w 624840"/>
                <a:gd name="connsiteY43" fmla="*/ 342900 h 586740"/>
                <a:gd name="connsiteX44" fmla="*/ 624840 w 624840"/>
                <a:gd name="connsiteY44" fmla="*/ 541020 h 586740"/>
                <a:gd name="connsiteX45" fmla="*/ 495300 w 624840"/>
                <a:gd name="connsiteY45" fmla="*/ 493014 h 586740"/>
                <a:gd name="connsiteX46" fmla="*/ 579120 w 624840"/>
                <a:gd name="connsiteY46" fmla="*/ 289560 h 586740"/>
                <a:gd name="connsiteX47" fmla="*/ 289560 w 624840"/>
                <a:gd name="connsiteY47" fmla="*/ 0 h 586740"/>
                <a:gd name="connsiteX48" fmla="*/ 0 w 624840"/>
                <a:gd name="connsiteY48" fmla="*/ 289560 h 586740"/>
                <a:gd name="connsiteX49" fmla="*/ 289560 w 624840"/>
                <a:gd name="connsiteY49" fmla="*/ 579120 h 586740"/>
                <a:gd name="connsiteX50" fmla="*/ 461010 w 624840"/>
                <a:gd name="connsiteY50" fmla="*/ 522732 h 586740"/>
                <a:gd name="connsiteX51" fmla="*/ 624840 w 624840"/>
                <a:gd name="connsiteY51" fmla="*/ 586740 h 586740"/>
                <a:gd name="connsiteX52" fmla="*/ 624840 w 624840"/>
                <a:gd name="connsiteY52" fmla="*/ 541020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24840" h="586740">
                  <a:moveTo>
                    <a:pt x="365760" y="365760"/>
                  </a:moveTo>
                  <a:cubicBezTo>
                    <a:pt x="365760" y="350520"/>
                    <a:pt x="371856" y="336042"/>
                    <a:pt x="381000" y="325374"/>
                  </a:cubicBezTo>
                  <a:lnTo>
                    <a:pt x="381000" y="342900"/>
                  </a:lnTo>
                  <a:cubicBezTo>
                    <a:pt x="381000" y="368046"/>
                    <a:pt x="384810" y="393192"/>
                    <a:pt x="392430" y="416052"/>
                  </a:cubicBezTo>
                  <a:cubicBezTo>
                    <a:pt x="376428" y="404622"/>
                    <a:pt x="365760" y="386334"/>
                    <a:pt x="365760" y="365760"/>
                  </a:cubicBezTo>
                  <a:close/>
                  <a:moveTo>
                    <a:pt x="289560" y="350520"/>
                  </a:moveTo>
                  <a:cubicBezTo>
                    <a:pt x="256032" y="350520"/>
                    <a:pt x="228600" y="323088"/>
                    <a:pt x="228600" y="289560"/>
                  </a:cubicBezTo>
                  <a:cubicBezTo>
                    <a:pt x="228600" y="256032"/>
                    <a:pt x="256032" y="228600"/>
                    <a:pt x="289560" y="228600"/>
                  </a:cubicBezTo>
                  <a:cubicBezTo>
                    <a:pt x="323088" y="228600"/>
                    <a:pt x="350520" y="256032"/>
                    <a:pt x="350520" y="289560"/>
                  </a:cubicBezTo>
                  <a:cubicBezTo>
                    <a:pt x="350520" y="323088"/>
                    <a:pt x="323088" y="350520"/>
                    <a:pt x="289560" y="350520"/>
                  </a:cubicBezTo>
                  <a:close/>
                  <a:moveTo>
                    <a:pt x="289560" y="502920"/>
                  </a:moveTo>
                  <a:cubicBezTo>
                    <a:pt x="256032" y="502920"/>
                    <a:pt x="228600" y="475488"/>
                    <a:pt x="228600" y="441960"/>
                  </a:cubicBezTo>
                  <a:cubicBezTo>
                    <a:pt x="228600" y="408432"/>
                    <a:pt x="256032" y="381000"/>
                    <a:pt x="289560" y="381000"/>
                  </a:cubicBezTo>
                  <a:cubicBezTo>
                    <a:pt x="323088" y="381000"/>
                    <a:pt x="350520" y="408432"/>
                    <a:pt x="350520" y="441960"/>
                  </a:cubicBezTo>
                  <a:cubicBezTo>
                    <a:pt x="350520" y="475488"/>
                    <a:pt x="323088" y="502920"/>
                    <a:pt x="289560" y="502920"/>
                  </a:cubicBezTo>
                  <a:close/>
                  <a:moveTo>
                    <a:pt x="152400" y="426720"/>
                  </a:moveTo>
                  <a:cubicBezTo>
                    <a:pt x="118872" y="426720"/>
                    <a:pt x="91440" y="399288"/>
                    <a:pt x="91440" y="365760"/>
                  </a:cubicBezTo>
                  <a:cubicBezTo>
                    <a:pt x="91440" y="332232"/>
                    <a:pt x="118872" y="304800"/>
                    <a:pt x="152400" y="304800"/>
                  </a:cubicBezTo>
                  <a:cubicBezTo>
                    <a:pt x="185928" y="304800"/>
                    <a:pt x="213360" y="332232"/>
                    <a:pt x="213360" y="365760"/>
                  </a:cubicBezTo>
                  <a:cubicBezTo>
                    <a:pt x="213360" y="399288"/>
                    <a:pt x="185928" y="426720"/>
                    <a:pt x="152400" y="426720"/>
                  </a:cubicBezTo>
                  <a:close/>
                  <a:moveTo>
                    <a:pt x="152400" y="152400"/>
                  </a:moveTo>
                  <a:cubicBezTo>
                    <a:pt x="174498" y="152400"/>
                    <a:pt x="194310" y="164592"/>
                    <a:pt x="204978" y="182118"/>
                  </a:cubicBezTo>
                  <a:cubicBezTo>
                    <a:pt x="176784" y="204216"/>
                    <a:pt x="157734" y="236982"/>
                    <a:pt x="153924" y="274320"/>
                  </a:cubicBezTo>
                  <a:lnTo>
                    <a:pt x="153162" y="274320"/>
                  </a:lnTo>
                  <a:cubicBezTo>
                    <a:pt x="119634" y="274320"/>
                    <a:pt x="92202" y="246888"/>
                    <a:pt x="92202" y="213360"/>
                  </a:cubicBezTo>
                  <a:cubicBezTo>
                    <a:pt x="92202" y="179832"/>
                    <a:pt x="118872" y="152400"/>
                    <a:pt x="152400" y="152400"/>
                  </a:cubicBezTo>
                  <a:close/>
                  <a:moveTo>
                    <a:pt x="289560" y="76200"/>
                  </a:moveTo>
                  <a:cubicBezTo>
                    <a:pt x="323088" y="76200"/>
                    <a:pt x="350520" y="103632"/>
                    <a:pt x="350520" y="137160"/>
                  </a:cubicBezTo>
                  <a:cubicBezTo>
                    <a:pt x="350520" y="147066"/>
                    <a:pt x="348234" y="155448"/>
                    <a:pt x="344424" y="163830"/>
                  </a:cubicBezTo>
                  <a:cubicBezTo>
                    <a:pt x="327660" y="156210"/>
                    <a:pt x="309372" y="152400"/>
                    <a:pt x="289560" y="152400"/>
                  </a:cubicBezTo>
                  <a:cubicBezTo>
                    <a:pt x="269748" y="152400"/>
                    <a:pt x="251460" y="156210"/>
                    <a:pt x="234696" y="163830"/>
                  </a:cubicBezTo>
                  <a:cubicBezTo>
                    <a:pt x="230886" y="155448"/>
                    <a:pt x="228600" y="147066"/>
                    <a:pt x="228600" y="137160"/>
                  </a:cubicBezTo>
                  <a:cubicBezTo>
                    <a:pt x="228600" y="103632"/>
                    <a:pt x="256032" y="76200"/>
                    <a:pt x="289560" y="76200"/>
                  </a:cubicBezTo>
                  <a:close/>
                  <a:moveTo>
                    <a:pt x="426720" y="152400"/>
                  </a:moveTo>
                  <a:cubicBezTo>
                    <a:pt x="460248" y="152400"/>
                    <a:pt x="487680" y="179832"/>
                    <a:pt x="487680" y="213360"/>
                  </a:cubicBezTo>
                  <a:cubicBezTo>
                    <a:pt x="487680" y="246888"/>
                    <a:pt x="460248" y="274320"/>
                    <a:pt x="426720" y="274320"/>
                  </a:cubicBezTo>
                  <a:lnTo>
                    <a:pt x="425958" y="274320"/>
                  </a:lnTo>
                  <a:cubicBezTo>
                    <a:pt x="422148" y="236982"/>
                    <a:pt x="402336" y="204216"/>
                    <a:pt x="374904" y="182118"/>
                  </a:cubicBezTo>
                  <a:cubicBezTo>
                    <a:pt x="384810" y="164592"/>
                    <a:pt x="404622" y="152400"/>
                    <a:pt x="426720" y="152400"/>
                  </a:cubicBezTo>
                  <a:close/>
                  <a:moveTo>
                    <a:pt x="426720" y="342900"/>
                  </a:moveTo>
                  <a:lnTo>
                    <a:pt x="426720" y="304800"/>
                  </a:lnTo>
                  <a:cubicBezTo>
                    <a:pt x="460248" y="304800"/>
                    <a:pt x="487680" y="332232"/>
                    <a:pt x="487680" y="365760"/>
                  </a:cubicBezTo>
                  <a:cubicBezTo>
                    <a:pt x="487680" y="393192"/>
                    <a:pt x="469392" y="416814"/>
                    <a:pt x="444246" y="424434"/>
                  </a:cubicBezTo>
                  <a:cubicBezTo>
                    <a:pt x="432816" y="399288"/>
                    <a:pt x="426720" y="371856"/>
                    <a:pt x="426720" y="342900"/>
                  </a:cubicBezTo>
                  <a:close/>
                  <a:moveTo>
                    <a:pt x="624840" y="541020"/>
                  </a:moveTo>
                  <a:cubicBezTo>
                    <a:pt x="575310" y="541020"/>
                    <a:pt x="530352" y="522732"/>
                    <a:pt x="495300" y="493014"/>
                  </a:cubicBezTo>
                  <a:cubicBezTo>
                    <a:pt x="547116" y="440436"/>
                    <a:pt x="579120" y="368808"/>
                    <a:pt x="579120" y="289560"/>
                  </a:cubicBezTo>
                  <a:cubicBezTo>
                    <a:pt x="579120" y="129540"/>
                    <a:pt x="449580" y="0"/>
                    <a:pt x="289560" y="0"/>
                  </a:cubicBezTo>
                  <a:cubicBezTo>
                    <a:pt x="129540" y="0"/>
                    <a:pt x="0" y="129540"/>
                    <a:pt x="0" y="289560"/>
                  </a:cubicBezTo>
                  <a:cubicBezTo>
                    <a:pt x="0" y="449580"/>
                    <a:pt x="129540" y="579120"/>
                    <a:pt x="289560" y="579120"/>
                  </a:cubicBezTo>
                  <a:cubicBezTo>
                    <a:pt x="353568" y="579120"/>
                    <a:pt x="413004" y="558546"/>
                    <a:pt x="461010" y="522732"/>
                  </a:cubicBezTo>
                  <a:cubicBezTo>
                    <a:pt x="504444" y="562356"/>
                    <a:pt x="561594" y="586740"/>
                    <a:pt x="624840" y="586740"/>
                  </a:cubicBezTo>
                  <a:lnTo>
                    <a:pt x="624840" y="541020"/>
                  </a:lnTo>
                  <a:close/>
                </a:path>
              </a:pathLst>
            </a:custGeom>
            <a:solidFill>
              <a:schemeClr val="bg1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C68CE8-762F-4E6B-BF41-8B1FDC71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00" y="1076327"/>
            <a:ext cx="4440000" cy="332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>
            <a:extLst>
              <a:ext uri="{FF2B5EF4-FFF2-40B4-BE49-F238E27FC236}">
                <a16:creationId xmlns:a16="http://schemas.microsoft.com/office/drawing/2014/main" id="{3DF562D0-F8AF-4A39-A153-AE0917681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Select a reporter and a recorder</a:t>
            </a:r>
          </a:p>
          <a:p>
            <a:pPr marL="685775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Write one strategy–something the foster parent can say or do–for each message</a:t>
            </a:r>
          </a:p>
          <a:p>
            <a:pPr marL="685775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Be ready to share in 10 minutes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892F2B-3017-450B-8C17-F094129D5D8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Helping Children Transition from Foster Care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DC24B5-82D0-41D0-97C8-21A2E12A8924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567603" y="2430780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5D410B-8751-480B-A86A-BDDA615D5E3D}"/>
                </a:ext>
              </a:extLst>
            </p:cNvPr>
            <p:cNvSpPr/>
            <p:nvPr/>
          </p:nvSpPr>
          <p:spPr>
            <a:xfrm>
              <a:off x="2567603" y="2430780"/>
              <a:ext cx="914400" cy="914400"/>
            </a:xfrm>
            <a:prstGeom prst="ellipse">
              <a:avLst/>
            </a:prstGeom>
            <a:solidFill>
              <a:srgbClr val="18AAD1"/>
            </a:solidFill>
            <a:ln>
              <a:solidFill>
                <a:srgbClr val="18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aphic 56" descr="Chat">
              <a:extLst>
                <a:ext uri="{FF2B5EF4-FFF2-40B4-BE49-F238E27FC236}">
                  <a16:creationId xmlns:a16="http://schemas.microsoft.com/office/drawing/2014/main" id="{B23FB964-F985-473E-944E-8DCF31BAA322}"/>
                </a:ext>
              </a:extLst>
            </p:cNvPr>
            <p:cNvGrpSpPr/>
            <p:nvPr/>
          </p:nvGrpSpPr>
          <p:grpSpPr>
            <a:xfrm>
              <a:off x="2659043" y="2522220"/>
              <a:ext cx="731520" cy="731520"/>
              <a:chOff x="4114800" y="2971800"/>
              <a:chExt cx="914400" cy="914400"/>
            </a:xfrm>
            <a:solidFill>
              <a:schemeClr val="bg1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FA204C4-18D6-4A07-B242-F2C4250387F5}"/>
                  </a:ext>
                </a:extLst>
              </p:cNvPr>
              <p:cNvSpPr/>
              <p:nvPr/>
            </p:nvSpPr>
            <p:spPr>
              <a:xfrm>
                <a:off x="4191000" y="3162300"/>
                <a:ext cx="476250" cy="428625"/>
              </a:xfrm>
              <a:custGeom>
                <a:avLst/>
                <a:gdLst>
                  <a:gd name="connsiteX0" fmla="*/ 323850 w 476250"/>
                  <a:gd name="connsiteY0" fmla="*/ 66675 h 428625"/>
                  <a:gd name="connsiteX1" fmla="*/ 476250 w 476250"/>
                  <a:gd name="connsiteY1" fmla="*/ 66675 h 428625"/>
                  <a:gd name="connsiteX2" fmla="*/ 476250 w 476250"/>
                  <a:gd name="connsiteY2" fmla="*/ 38100 h 428625"/>
                  <a:gd name="connsiteX3" fmla="*/ 438150 w 476250"/>
                  <a:gd name="connsiteY3" fmla="*/ 0 h 428625"/>
                  <a:gd name="connsiteX4" fmla="*/ 38100 w 476250"/>
                  <a:gd name="connsiteY4" fmla="*/ 0 h 428625"/>
                  <a:gd name="connsiteX5" fmla="*/ 0 w 476250"/>
                  <a:gd name="connsiteY5" fmla="*/ 38100 h 428625"/>
                  <a:gd name="connsiteX6" fmla="*/ 0 w 476250"/>
                  <a:gd name="connsiteY6" fmla="*/ 295275 h 428625"/>
                  <a:gd name="connsiteX7" fmla="*/ 38100 w 476250"/>
                  <a:gd name="connsiteY7" fmla="*/ 333375 h 428625"/>
                  <a:gd name="connsiteX8" fmla="*/ 95250 w 476250"/>
                  <a:gd name="connsiteY8" fmla="*/ 333375 h 428625"/>
                  <a:gd name="connsiteX9" fmla="*/ 95250 w 476250"/>
                  <a:gd name="connsiteY9" fmla="*/ 428625 h 428625"/>
                  <a:gd name="connsiteX10" fmla="*/ 190500 w 476250"/>
                  <a:gd name="connsiteY10" fmla="*/ 333375 h 428625"/>
                  <a:gd name="connsiteX11" fmla="*/ 247650 w 476250"/>
                  <a:gd name="connsiteY11" fmla="*/ 333375 h 428625"/>
                  <a:gd name="connsiteX12" fmla="*/ 247650 w 476250"/>
                  <a:gd name="connsiteY12" fmla="*/ 142875 h 428625"/>
                  <a:gd name="connsiteX13" fmla="*/ 323850 w 476250"/>
                  <a:gd name="connsiteY13" fmla="*/ 6667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0" h="428625">
                    <a:moveTo>
                      <a:pt x="323850" y="66675"/>
                    </a:moveTo>
                    <a:lnTo>
                      <a:pt x="476250" y="66675"/>
                    </a:ln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95250" y="333375"/>
                    </a:lnTo>
                    <a:lnTo>
                      <a:pt x="95250" y="428625"/>
                    </a:lnTo>
                    <a:lnTo>
                      <a:pt x="190500" y="333375"/>
                    </a:lnTo>
                    <a:lnTo>
                      <a:pt x="247650" y="333375"/>
                    </a:lnTo>
                    <a:lnTo>
                      <a:pt x="247650" y="142875"/>
                    </a:lnTo>
                    <a:cubicBezTo>
                      <a:pt x="247650" y="100965"/>
                      <a:pt x="281940" y="66675"/>
                      <a:pt x="3238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D4C3F9A-5FD5-43AB-BB89-0F6DF986D11F}"/>
                  </a:ext>
                </a:extLst>
              </p:cNvPr>
              <p:cNvSpPr/>
              <p:nvPr/>
            </p:nvSpPr>
            <p:spPr>
              <a:xfrm>
                <a:off x="4476750" y="3267075"/>
                <a:ext cx="476250" cy="428625"/>
              </a:xfrm>
              <a:custGeom>
                <a:avLst/>
                <a:gdLst>
                  <a:gd name="connsiteX0" fmla="*/ 438150 w 476250"/>
                  <a:gd name="connsiteY0" fmla="*/ 0 h 428625"/>
                  <a:gd name="connsiteX1" fmla="*/ 38100 w 476250"/>
                  <a:gd name="connsiteY1" fmla="*/ 0 h 428625"/>
                  <a:gd name="connsiteX2" fmla="*/ 0 w 476250"/>
                  <a:gd name="connsiteY2" fmla="*/ 38100 h 428625"/>
                  <a:gd name="connsiteX3" fmla="*/ 0 w 476250"/>
                  <a:gd name="connsiteY3" fmla="*/ 295275 h 428625"/>
                  <a:gd name="connsiteX4" fmla="*/ 38100 w 476250"/>
                  <a:gd name="connsiteY4" fmla="*/ 333375 h 428625"/>
                  <a:gd name="connsiteX5" fmla="*/ 285750 w 476250"/>
                  <a:gd name="connsiteY5" fmla="*/ 333375 h 428625"/>
                  <a:gd name="connsiteX6" fmla="*/ 381000 w 476250"/>
                  <a:gd name="connsiteY6" fmla="*/ 428625 h 428625"/>
                  <a:gd name="connsiteX7" fmla="*/ 381000 w 476250"/>
                  <a:gd name="connsiteY7" fmla="*/ 333375 h 428625"/>
                  <a:gd name="connsiteX8" fmla="*/ 438150 w 476250"/>
                  <a:gd name="connsiteY8" fmla="*/ 333375 h 428625"/>
                  <a:gd name="connsiteX9" fmla="*/ 476250 w 476250"/>
                  <a:gd name="connsiteY9" fmla="*/ 295275 h 428625"/>
                  <a:gd name="connsiteX10" fmla="*/ 476250 w 476250"/>
                  <a:gd name="connsiteY10" fmla="*/ 38100 h 428625"/>
                  <a:gd name="connsiteX11" fmla="*/ 438150 w 476250"/>
                  <a:gd name="connsiteY11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0" h="428625">
                    <a:moveTo>
                      <a:pt x="438150" y="0"/>
                    </a:move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285750" y="333375"/>
                    </a:lnTo>
                    <a:lnTo>
                      <a:pt x="381000" y="428625"/>
                    </a:lnTo>
                    <a:lnTo>
                      <a:pt x="381000" y="333375"/>
                    </a:lnTo>
                    <a:lnTo>
                      <a:pt x="438150" y="333375"/>
                    </a:lnTo>
                    <a:cubicBezTo>
                      <a:pt x="459105" y="333375"/>
                      <a:pt x="476250" y="316230"/>
                      <a:pt x="476250" y="295275"/>
                    </a:cubicBez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91F75-1574-4870-9DCF-6D5E4A8BE1F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Stages of a Disruption or Dissolution</a:t>
            </a:r>
            <a:endParaRPr lang="en-US" dirty="0"/>
          </a:p>
        </p:txBody>
      </p:sp>
      <p:pic>
        <p:nvPicPr>
          <p:cNvPr id="94214" name="Picture 5" descr="Meeting 7 #1">
            <a:extLst>
              <a:ext uri="{FF2B5EF4-FFF2-40B4-BE49-F238E27FC236}">
                <a16:creationId xmlns:a16="http://schemas.microsoft.com/office/drawing/2014/main" id="{E301F775-4B67-4789-819E-E7AECDC9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39282"/>
            <a:ext cx="3714749" cy="38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65D2C5CF-9C02-4B33-AB91-093C79D87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25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Select a recorder/reporter</a:t>
            </a:r>
          </a:p>
          <a:p>
            <a:pPr marL="628625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Read the case examples</a:t>
            </a:r>
          </a:p>
          <a:p>
            <a:pPr marL="628625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Write preventions and interventions for each case example</a:t>
            </a:r>
          </a:p>
          <a:p>
            <a:pPr marL="628625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Be prepared to share in 5 minutes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8538A-A172-4C52-9BF9-9452A80ECDC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Planning to Prevent a Disruption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B3F854-1995-4072-89E0-BAE650CEDB61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567603" y="2430780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A9D672-F7D2-4749-A25E-336A126DF291}"/>
                </a:ext>
              </a:extLst>
            </p:cNvPr>
            <p:cNvSpPr/>
            <p:nvPr/>
          </p:nvSpPr>
          <p:spPr>
            <a:xfrm>
              <a:off x="2567603" y="2430780"/>
              <a:ext cx="914400" cy="914400"/>
            </a:xfrm>
            <a:prstGeom prst="ellipse">
              <a:avLst/>
            </a:prstGeom>
            <a:solidFill>
              <a:srgbClr val="18AAD1"/>
            </a:solidFill>
            <a:ln>
              <a:solidFill>
                <a:srgbClr val="18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aphic 56" descr="Chat">
              <a:extLst>
                <a:ext uri="{FF2B5EF4-FFF2-40B4-BE49-F238E27FC236}">
                  <a16:creationId xmlns:a16="http://schemas.microsoft.com/office/drawing/2014/main" id="{6F8E5699-020D-461D-BCD4-E0103ACA598E}"/>
                </a:ext>
              </a:extLst>
            </p:cNvPr>
            <p:cNvGrpSpPr/>
            <p:nvPr/>
          </p:nvGrpSpPr>
          <p:grpSpPr>
            <a:xfrm>
              <a:off x="2659043" y="2522220"/>
              <a:ext cx="731520" cy="731520"/>
              <a:chOff x="4114800" y="2971800"/>
              <a:chExt cx="914400" cy="914400"/>
            </a:xfrm>
            <a:solidFill>
              <a:schemeClr val="bg1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CDCA7D7-151F-4090-BA8F-4D83EE54BD95}"/>
                  </a:ext>
                </a:extLst>
              </p:cNvPr>
              <p:cNvSpPr/>
              <p:nvPr/>
            </p:nvSpPr>
            <p:spPr>
              <a:xfrm>
                <a:off x="4191000" y="3162300"/>
                <a:ext cx="476250" cy="428625"/>
              </a:xfrm>
              <a:custGeom>
                <a:avLst/>
                <a:gdLst>
                  <a:gd name="connsiteX0" fmla="*/ 323850 w 476250"/>
                  <a:gd name="connsiteY0" fmla="*/ 66675 h 428625"/>
                  <a:gd name="connsiteX1" fmla="*/ 476250 w 476250"/>
                  <a:gd name="connsiteY1" fmla="*/ 66675 h 428625"/>
                  <a:gd name="connsiteX2" fmla="*/ 476250 w 476250"/>
                  <a:gd name="connsiteY2" fmla="*/ 38100 h 428625"/>
                  <a:gd name="connsiteX3" fmla="*/ 438150 w 476250"/>
                  <a:gd name="connsiteY3" fmla="*/ 0 h 428625"/>
                  <a:gd name="connsiteX4" fmla="*/ 38100 w 476250"/>
                  <a:gd name="connsiteY4" fmla="*/ 0 h 428625"/>
                  <a:gd name="connsiteX5" fmla="*/ 0 w 476250"/>
                  <a:gd name="connsiteY5" fmla="*/ 38100 h 428625"/>
                  <a:gd name="connsiteX6" fmla="*/ 0 w 476250"/>
                  <a:gd name="connsiteY6" fmla="*/ 295275 h 428625"/>
                  <a:gd name="connsiteX7" fmla="*/ 38100 w 476250"/>
                  <a:gd name="connsiteY7" fmla="*/ 333375 h 428625"/>
                  <a:gd name="connsiteX8" fmla="*/ 95250 w 476250"/>
                  <a:gd name="connsiteY8" fmla="*/ 333375 h 428625"/>
                  <a:gd name="connsiteX9" fmla="*/ 95250 w 476250"/>
                  <a:gd name="connsiteY9" fmla="*/ 428625 h 428625"/>
                  <a:gd name="connsiteX10" fmla="*/ 190500 w 476250"/>
                  <a:gd name="connsiteY10" fmla="*/ 333375 h 428625"/>
                  <a:gd name="connsiteX11" fmla="*/ 247650 w 476250"/>
                  <a:gd name="connsiteY11" fmla="*/ 333375 h 428625"/>
                  <a:gd name="connsiteX12" fmla="*/ 247650 w 476250"/>
                  <a:gd name="connsiteY12" fmla="*/ 142875 h 428625"/>
                  <a:gd name="connsiteX13" fmla="*/ 323850 w 476250"/>
                  <a:gd name="connsiteY13" fmla="*/ 6667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0" h="428625">
                    <a:moveTo>
                      <a:pt x="323850" y="66675"/>
                    </a:moveTo>
                    <a:lnTo>
                      <a:pt x="476250" y="66675"/>
                    </a:ln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95250" y="333375"/>
                    </a:lnTo>
                    <a:lnTo>
                      <a:pt x="95250" y="428625"/>
                    </a:lnTo>
                    <a:lnTo>
                      <a:pt x="190500" y="333375"/>
                    </a:lnTo>
                    <a:lnTo>
                      <a:pt x="247650" y="333375"/>
                    </a:lnTo>
                    <a:lnTo>
                      <a:pt x="247650" y="142875"/>
                    </a:lnTo>
                    <a:cubicBezTo>
                      <a:pt x="247650" y="100965"/>
                      <a:pt x="281940" y="66675"/>
                      <a:pt x="3238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CF326AE-8E31-4166-83DB-A2C7CA467C88}"/>
                  </a:ext>
                </a:extLst>
              </p:cNvPr>
              <p:cNvSpPr/>
              <p:nvPr/>
            </p:nvSpPr>
            <p:spPr>
              <a:xfrm>
                <a:off x="4476750" y="3267075"/>
                <a:ext cx="476250" cy="428625"/>
              </a:xfrm>
              <a:custGeom>
                <a:avLst/>
                <a:gdLst>
                  <a:gd name="connsiteX0" fmla="*/ 438150 w 476250"/>
                  <a:gd name="connsiteY0" fmla="*/ 0 h 428625"/>
                  <a:gd name="connsiteX1" fmla="*/ 38100 w 476250"/>
                  <a:gd name="connsiteY1" fmla="*/ 0 h 428625"/>
                  <a:gd name="connsiteX2" fmla="*/ 0 w 476250"/>
                  <a:gd name="connsiteY2" fmla="*/ 38100 h 428625"/>
                  <a:gd name="connsiteX3" fmla="*/ 0 w 476250"/>
                  <a:gd name="connsiteY3" fmla="*/ 295275 h 428625"/>
                  <a:gd name="connsiteX4" fmla="*/ 38100 w 476250"/>
                  <a:gd name="connsiteY4" fmla="*/ 333375 h 428625"/>
                  <a:gd name="connsiteX5" fmla="*/ 285750 w 476250"/>
                  <a:gd name="connsiteY5" fmla="*/ 333375 h 428625"/>
                  <a:gd name="connsiteX6" fmla="*/ 381000 w 476250"/>
                  <a:gd name="connsiteY6" fmla="*/ 428625 h 428625"/>
                  <a:gd name="connsiteX7" fmla="*/ 381000 w 476250"/>
                  <a:gd name="connsiteY7" fmla="*/ 333375 h 428625"/>
                  <a:gd name="connsiteX8" fmla="*/ 438150 w 476250"/>
                  <a:gd name="connsiteY8" fmla="*/ 333375 h 428625"/>
                  <a:gd name="connsiteX9" fmla="*/ 476250 w 476250"/>
                  <a:gd name="connsiteY9" fmla="*/ 295275 h 428625"/>
                  <a:gd name="connsiteX10" fmla="*/ 476250 w 476250"/>
                  <a:gd name="connsiteY10" fmla="*/ 38100 h 428625"/>
                  <a:gd name="connsiteX11" fmla="*/ 438150 w 476250"/>
                  <a:gd name="connsiteY11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0" h="428625">
                    <a:moveTo>
                      <a:pt x="438150" y="0"/>
                    </a:move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285750" y="333375"/>
                    </a:lnTo>
                    <a:lnTo>
                      <a:pt x="381000" y="428625"/>
                    </a:lnTo>
                    <a:lnTo>
                      <a:pt x="381000" y="333375"/>
                    </a:lnTo>
                    <a:lnTo>
                      <a:pt x="438150" y="333375"/>
                    </a:lnTo>
                    <a:cubicBezTo>
                      <a:pt x="459105" y="333375"/>
                      <a:pt x="476250" y="316230"/>
                      <a:pt x="476250" y="295275"/>
                    </a:cubicBez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3BC81A26-D50A-432A-8818-66AEE755F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Select a facilitator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Each person shares at least two ideas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For 3 minutes discuss:</a:t>
            </a:r>
          </a:p>
          <a:p>
            <a:pPr marL="1371524" lvl="3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898989"/>
                </a:solidFill>
              </a:rPr>
              <a:t>A stressful situation that could lead to a disruption in your home</a:t>
            </a:r>
          </a:p>
          <a:p>
            <a:pPr marL="1371524" lvl="3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898989"/>
                </a:solidFill>
              </a:rPr>
              <a:t>A strategy to intervene or prevent a possible disruption in your home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EF0605-ADCF-490B-AF8E-A8AF8D9D7CF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Assessing Your Own Families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37581D-AE9E-4E3E-A4D8-CB9D48EDC5B9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567603" y="2430780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8D3170-EDF0-4BBB-BB65-F43DAE6FDAF5}"/>
                </a:ext>
              </a:extLst>
            </p:cNvPr>
            <p:cNvSpPr/>
            <p:nvPr/>
          </p:nvSpPr>
          <p:spPr>
            <a:xfrm>
              <a:off x="2567603" y="2430780"/>
              <a:ext cx="914400" cy="914400"/>
            </a:xfrm>
            <a:prstGeom prst="ellipse">
              <a:avLst/>
            </a:prstGeom>
            <a:solidFill>
              <a:srgbClr val="18AAD1"/>
            </a:solidFill>
            <a:ln>
              <a:solidFill>
                <a:srgbClr val="18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56" descr="Chat">
              <a:extLst>
                <a:ext uri="{FF2B5EF4-FFF2-40B4-BE49-F238E27FC236}">
                  <a16:creationId xmlns:a16="http://schemas.microsoft.com/office/drawing/2014/main" id="{0FA548F4-C1F0-4B3F-B09E-92DA33DB16F2}"/>
                </a:ext>
              </a:extLst>
            </p:cNvPr>
            <p:cNvGrpSpPr/>
            <p:nvPr/>
          </p:nvGrpSpPr>
          <p:grpSpPr>
            <a:xfrm>
              <a:off x="2659043" y="2522220"/>
              <a:ext cx="731520" cy="731520"/>
              <a:chOff x="4114800" y="2971800"/>
              <a:chExt cx="914400" cy="914400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2A72D9-ABD0-4352-9910-54BA06975434}"/>
                  </a:ext>
                </a:extLst>
              </p:cNvPr>
              <p:cNvSpPr/>
              <p:nvPr/>
            </p:nvSpPr>
            <p:spPr>
              <a:xfrm>
                <a:off x="4191000" y="3162300"/>
                <a:ext cx="476250" cy="428625"/>
              </a:xfrm>
              <a:custGeom>
                <a:avLst/>
                <a:gdLst>
                  <a:gd name="connsiteX0" fmla="*/ 323850 w 476250"/>
                  <a:gd name="connsiteY0" fmla="*/ 66675 h 428625"/>
                  <a:gd name="connsiteX1" fmla="*/ 476250 w 476250"/>
                  <a:gd name="connsiteY1" fmla="*/ 66675 h 428625"/>
                  <a:gd name="connsiteX2" fmla="*/ 476250 w 476250"/>
                  <a:gd name="connsiteY2" fmla="*/ 38100 h 428625"/>
                  <a:gd name="connsiteX3" fmla="*/ 438150 w 476250"/>
                  <a:gd name="connsiteY3" fmla="*/ 0 h 428625"/>
                  <a:gd name="connsiteX4" fmla="*/ 38100 w 476250"/>
                  <a:gd name="connsiteY4" fmla="*/ 0 h 428625"/>
                  <a:gd name="connsiteX5" fmla="*/ 0 w 476250"/>
                  <a:gd name="connsiteY5" fmla="*/ 38100 h 428625"/>
                  <a:gd name="connsiteX6" fmla="*/ 0 w 476250"/>
                  <a:gd name="connsiteY6" fmla="*/ 295275 h 428625"/>
                  <a:gd name="connsiteX7" fmla="*/ 38100 w 476250"/>
                  <a:gd name="connsiteY7" fmla="*/ 333375 h 428625"/>
                  <a:gd name="connsiteX8" fmla="*/ 95250 w 476250"/>
                  <a:gd name="connsiteY8" fmla="*/ 333375 h 428625"/>
                  <a:gd name="connsiteX9" fmla="*/ 95250 w 476250"/>
                  <a:gd name="connsiteY9" fmla="*/ 428625 h 428625"/>
                  <a:gd name="connsiteX10" fmla="*/ 190500 w 476250"/>
                  <a:gd name="connsiteY10" fmla="*/ 333375 h 428625"/>
                  <a:gd name="connsiteX11" fmla="*/ 247650 w 476250"/>
                  <a:gd name="connsiteY11" fmla="*/ 333375 h 428625"/>
                  <a:gd name="connsiteX12" fmla="*/ 247650 w 476250"/>
                  <a:gd name="connsiteY12" fmla="*/ 142875 h 428625"/>
                  <a:gd name="connsiteX13" fmla="*/ 323850 w 476250"/>
                  <a:gd name="connsiteY13" fmla="*/ 6667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0" h="428625">
                    <a:moveTo>
                      <a:pt x="323850" y="66675"/>
                    </a:moveTo>
                    <a:lnTo>
                      <a:pt x="476250" y="66675"/>
                    </a:ln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95250" y="333375"/>
                    </a:lnTo>
                    <a:lnTo>
                      <a:pt x="95250" y="428625"/>
                    </a:lnTo>
                    <a:lnTo>
                      <a:pt x="190500" y="333375"/>
                    </a:lnTo>
                    <a:lnTo>
                      <a:pt x="247650" y="333375"/>
                    </a:lnTo>
                    <a:lnTo>
                      <a:pt x="247650" y="142875"/>
                    </a:lnTo>
                    <a:cubicBezTo>
                      <a:pt x="247650" y="100965"/>
                      <a:pt x="281940" y="66675"/>
                      <a:pt x="3238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45A2D28-895E-4032-8835-404AFF11314E}"/>
                  </a:ext>
                </a:extLst>
              </p:cNvPr>
              <p:cNvSpPr/>
              <p:nvPr/>
            </p:nvSpPr>
            <p:spPr>
              <a:xfrm>
                <a:off x="4476750" y="3267075"/>
                <a:ext cx="476250" cy="428625"/>
              </a:xfrm>
              <a:custGeom>
                <a:avLst/>
                <a:gdLst>
                  <a:gd name="connsiteX0" fmla="*/ 438150 w 476250"/>
                  <a:gd name="connsiteY0" fmla="*/ 0 h 428625"/>
                  <a:gd name="connsiteX1" fmla="*/ 38100 w 476250"/>
                  <a:gd name="connsiteY1" fmla="*/ 0 h 428625"/>
                  <a:gd name="connsiteX2" fmla="*/ 0 w 476250"/>
                  <a:gd name="connsiteY2" fmla="*/ 38100 h 428625"/>
                  <a:gd name="connsiteX3" fmla="*/ 0 w 476250"/>
                  <a:gd name="connsiteY3" fmla="*/ 295275 h 428625"/>
                  <a:gd name="connsiteX4" fmla="*/ 38100 w 476250"/>
                  <a:gd name="connsiteY4" fmla="*/ 333375 h 428625"/>
                  <a:gd name="connsiteX5" fmla="*/ 285750 w 476250"/>
                  <a:gd name="connsiteY5" fmla="*/ 333375 h 428625"/>
                  <a:gd name="connsiteX6" fmla="*/ 381000 w 476250"/>
                  <a:gd name="connsiteY6" fmla="*/ 428625 h 428625"/>
                  <a:gd name="connsiteX7" fmla="*/ 381000 w 476250"/>
                  <a:gd name="connsiteY7" fmla="*/ 333375 h 428625"/>
                  <a:gd name="connsiteX8" fmla="*/ 438150 w 476250"/>
                  <a:gd name="connsiteY8" fmla="*/ 333375 h 428625"/>
                  <a:gd name="connsiteX9" fmla="*/ 476250 w 476250"/>
                  <a:gd name="connsiteY9" fmla="*/ 295275 h 428625"/>
                  <a:gd name="connsiteX10" fmla="*/ 476250 w 476250"/>
                  <a:gd name="connsiteY10" fmla="*/ 38100 h 428625"/>
                  <a:gd name="connsiteX11" fmla="*/ 438150 w 476250"/>
                  <a:gd name="connsiteY11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0" h="428625">
                    <a:moveTo>
                      <a:pt x="438150" y="0"/>
                    </a:move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285750" y="333375"/>
                    </a:lnTo>
                    <a:lnTo>
                      <a:pt x="381000" y="428625"/>
                    </a:lnTo>
                    <a:lnTo>
                      <a:pt x="381000" y="333375"/>
                    </a:lnTo>
                    <a:lnTo>
                      <a:pt x="438150" y="333375"/>
                    </a:lnTo>
                    <a:cubicBezTo>
                      <a:pt x="459105" y="333375"/>
                      <a:pt x="476250" y="316230"/>
                      <a:pt x="476250" y="295275"/>
                    </a:cubicBez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40425-7C6C-48DB-A545-AD9FB34F690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Giving Permission: The Steps of Integration</a:t>
            </a:r>
            <a:endParaRPr lang="en-US" dirty="0"/>
          </a:p>
        </p:txBody>
      </p:sp>
      <p:pic>
        <p:nvPicPr>
          <p:cNvPr id="97286" name="Picture 5" descr="Meeting 7 #2">
            <a:extLst>
              <a:ext uri="{FF2B5EF4-FFF2-40B4-BE49-F238E27FC236}">
                <a16:creationId xmlns:a16="http://schemas.microsoft.com/office/drawing/2014/main" id="{86E20085-A59D-444E-8422-F87FD429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1063228"/>
            <a:ext cx="3805238" cy="38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4A1F-A79C-42FE-B2C9-24F8A542B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46569"/>
                </a:solidFill>
              </a:rPr>
              <a:t>An activity to honor important people in the child’s life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46569"/>
                </a:solidFill>
              </a:rPr>
              <a:t>A way of helping a child express grief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46569"/>
                </a:solidFill>
              </a:rPr>
              <a:t>Another way for important adults to demonstrate support and permission to love the people who are part of the child’s past, present, and future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388176-F69A-44BD-836B-7FA3AE76FEF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Commemoration</a:t>
            </a:r>
          </a:p>
        </p:txBody>
      </p:sp>
    </p:spTree>
    <p:extLst>
      <p:ext uri="{BB962C8B-B14F-4D97-AF65-F5344CB8AC3E}">
        <p14:creationId xmlns:p14="http://schemas.microsoft.com/office/powerpoint/2010/main" val="188849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3">
            <a:extLst>
              <a:ext uri="{FF2B5EF4-FFF2-40B4-BE49-F238E27FC236}">
                <a16:creationId xmlns:a16="http://schemas.microsoft.com/office/drawing/2014/main" id="{1D5DCE6B-D455-4E9D-808A-1F1A5483E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Complete your Strengths/ Needs Worksheet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Read Handouts 12 through 17 and discuss them with friends and/or family members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Complete Handout 18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BE656A-C415-43EB-9698-5C42B664554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Roadwork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3EEE7-AE8A-4B64-BFF0-B366E7C2E114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720003" y="120095"/>
            <a:chExt cx="914400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C9EEBD-79D4-488A-B91C-77881865660D}"/>
                </a:ext>
              </a:extLst>
            </p:cNvPr>
            <p:cNvSpPr/>
            <p:nvPr/>
          </p:nvSpPr>
          <p:spPr>
            <a:xfrm>
              <a:off x="2720003" y="120095"/>
              <a:ext cx="914400" cy="914400"/>
            </a:xfrm>
            <a:prstGeom prst="ellipse">
              <a:avLst/>
            </a:prstGeom>
            <a:solidFill>
              <a:srgbClr val="80479A"/>
            </a:solidFill>
            <a:ln>
              <a:solidFill>
                <a:srgbClr val="804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20" descr="Backpack">
              <a:extLst>
                <a:ext uri="{FF2B5EF4-FFF2-40B4-BE49-F238E27FC236}">
                  <a16:creationId xmlns:a16="http://schemas.microsoft.com/office/drawing/2014/main" id="{140BE4E0-80E4-455F-B0E2-6841FA6A8053}"/>
                </a:ext>
              </a:extLst>
            </p:cNvPr>
            <p:cNvGrpSpPr/>
            <p:nvPr/>
          </p:nvGrpSpPr>
          <p:grpSpPr>
            <a:xfrm>
              <a:off x="2811443" y="211535"/>
              <a:ext cx="731520" cy="731520"/>
              <a:chOff x="7603962" y="0"/>
              <a:chExt cx="914400" cy="914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575BFE2-0773-4920-980B-5166F13F6AD1}"/>
                  </a:ext>
                </a:extLst>
              </p:cNvPr>
              <p:cNvSpPr/>
              <p:nvPr/>
            </p:nvSpPr>
            <p:spPr>
              <a:xfrm>
                <a:off x="7870662" y="38100"/>
                <a:ext cx="381000" cy="342900"/>
              </a:xfrm>
              <a:custGeom>
                <a:avLst/>
                <a:gdLst>
                  <a:gd name="connsiteX0" fmla="*/ 190500 w 381000"/>
                  <a:gd name="connsiteY0" fmla="*/ 57150 h 342900"/>
                  <a:gd name="connsiteX1" fmla="*/ 276225 w 381000"/>
                  <a:gd name="connsiteY1" fmla="*/ 142875 h 342900"/>
                  <a:gd name="connsiteX2" fmla="*/ 104775 w 381000"/>
                  <a:gd name="connsiteY2" fmla="*/ 142875 h 342900"/>
                  <a:gd name="connsiteX3" fmla="*/ 190500 w 381000"/>
                  <a:gd name="connsiteY3" fmla="*/ 57150 h 342900"/>
                  <a:gd name="connsiteX4" fmla="*/ 0 w 381000"/>
                  <a:gd name="connsiteY4" fmla="*/ 323850 h 342900"/>
                  <a:gd name="connsiteX5" fmla="*/ 19050 w 381000"/>
                  <a:gd name="connsiteY5" fmla="*/ 342900 h 342900"/>
                  <a:gd name="connsiteX6" fmla="*/ 152400 w 381000"/>
                  <a:gd name="connsiteY6" fmla="*/ 342900 h 342900"/>
                  <a:gd name="connsiteX7" fmla="*/ 152400 w 381000"/>
                  <a:gd name="connsiteY7" fmla="*/ 323850 h 342900"/>
                  <a:gd name="connsiteX8" fmla="*/ 171450 w 381000"/>
                  <a:gd name="connsiteY8" fmla="*/ 304800 h 342900"/>
                  <a:gd name="connsiteX9" fmla="*/ 209550 w 381000"/>
                  <a:gd name="connsiteY9" fmla="*/ 304800 h 342900"/>
                  <a:gd name="connsiteX10" fmla="*/ 228600 w 381000"/>
                  <a:gd name="connsiteY10" fmla="*/ 323850 h 342900"/>
                  <a:gd name="connsiteX11" fmla="*/ 228600 w 381000"/>
                  <a:gd name="connsiteY11" fmla="*/ 342900 h 342900"/>
                  <a:gd name="connsiteX12" fmla="*/ 361950 w 381000"/>
                  <a:gd name="connsiteY12" fmla="*/ 342900 h 342900"/>
                  <a:gd name="connsiteX13" fmla="*/ 381000 w 381000"/>
                  <a:gd name="connsiteY13" fmla="*/ 323850 h 342900"/>
                  <a:gd name="connsiteX14" fmla="*/ 381000 w 381000"/>
                  <a:gd name="connsiteY14" fmla="*/ 142875 h 342900"/>
                  <a:gd name="connsiteX15" fmla="*/ 333375 w 381000"/>
                  <a:gd name="connsiteY15" fmla="*/ 142875 h 342900"/>
                  <a:gd name="connsiteX16" fmla="*/ 190500 w 381000"/>
                  <a:gd name="connsiteY16" fmla="*/ 0 h 342900"/>
                  <a:gd name="connsiteX17" fmla="*/ 47625 w 381000"/>
                  <a:gd name="connsiteY17" fmla="*/ 142875 h 342900"/>
                  <a:gd name="connsiteX18" fmla="*/ 0 w 381000"/>
                  <a:gd name="connsiteY18" fmla="*/ 142875 h 342900"/>
                  <a:gd name="connsiteX19" fmla="*/ 0 w 381000"/>
                  <a:gd name="connsiteY19" fmla="*/ 3238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0" h="342900">
                    <a:moveTo>
                      <a:pt x="190500" y="57150"/>
                    </a:moveTo>
                    <a:cubicBezTo>
                      <a:pt x="238125" y="57150"/>
                      <a:pt x="276225" y="95250"/>
                      <a:pt x="276225" y="142875"/>
                    </a:cubicBezTo>
                    <a:lnTo>
                      <a:pt x="104775" y="142875"/>
                    </a:lnTo>
                    <a:cubicBezTo>
                      <a:pt x="104775" y="95250"/>
                      <a:pt x="142875" y="57150"/>
                      <a:pt x="190500" y="57150"/>
                    </a:cubicBezTo>
                    <a:close/>
                    <a:moveTo>
                      <a:pt x="0" y="323850"/>
                    </a:moveTo>
                    <a:cubicBezTo>
                      <a:pt x="0" y="334328"/>
                      <a:pt x="8572" y="342900"/>
                      <a:pt x="19050" y="342900"/>
                    </a:cubicBezTo>
                    <a:lnTo>
                      <a:pt x="152400" y="342900"/>
                    </a:lnTo>
                    <a:lnTo>
                      <a:pt x="152400" y="323850"/>
                    </a:lnTo>
                    <a:cubicBezTo>
                      <a:pt x="152400" y="313373"/>
                      <a:pt x="160973" y="304800"/>
                      <a:pt x="171450" y="304800"/>
                    </a:cubicBezTo>
                    <a:lnTo>
                      <a:pt x="209550" y="304800"/>
                    </a:lnTo>
                    <a:cubicBezTo>
                      <a:pt x="220027" y="304800"/>
                      <a:pt x="228600" y="313373"/>
                      <a:pt x="228600" y="323850"/>
                    </a:cubicBezTo>
                    <a:lnTo>
                      <a:pt x="228600" y="342900"/>
                    </a:lnTo>
                    <a:lnTo>
                      <a:pt x="361950" y="342900"/>
                    </a:lnTo>
                    <a:cubicBezTo>
                      <a:pt x="372428" y="342900"/>
                      <a:pt x="381000" y="334328"/>
                      <a:pt x="381000" y="323850"/>
                    </a:cubicBezTo>
                    <a:lnTo>
                      <a:pt x="381000" y="142875"/>
                    </a:lnTo>
                    <a:lnTo>
                      <a:pt x="333375" y="142875"/>
                    </a:lnTo>
                    <a:cubicBezTo>
                      <a:pt x="333375" y="63818"/>
                      <a:pt x="269558" y="0"/>
                      <a:pt x="190500" y="0"/>
                    </a:cubicBezTo>
                    <a:cubicBezTo>
                      <a:pt x="111443" y="0"/>
                      <a:pt x="47625" y="63818"/>
                      <a:pt x="47625" y="142875"/>
                    </a:cubicBezTo>
                    <a:lnTo>
                      <a:pt x="0" y="142875"/>
                    </a:lnTo>
                    <a:lnTo>
                      <a:pt x="0" y="32385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7DEC735-0F25-4BD6-89E5-9BB9F1FAF554}"/>
                  </a:ext>
                </a:extLst>
              </p:cNvPr>
              <p:cNvSpPr/>
              <p:nvPr/>
            </p:nvSpPr>
            <p:spPr>
              <a:xfrm>
                <a:off x="7908762" y="657225"/>
                <a:ext cx="304800" cy="142875"/>
              </a:xfrm>
              <a:custGeom>
                <a:avLst/>
                <a:gdLst>
                  <a:gd name="connsiteX0" fmla="*/ 292418 w 304800"/>
                  <a:gd name="connsiteY0" fmla="*/ 0 h 142875"/>
                  <a:gd name="connsiteX1" fmla="*/ 12382 w 304800"/>
                  <a:gd name="connsiteY1" fmla="*/ 0 h 142875"/>
                  <a:gd name="connsiteX2" fmla="*/ 0 w 304800"/>
                  <a:gd name="connsiteY2" fmla="*/ 12383 h 142875"/>
                  <a:gd name="connsiteX3" fmla="*/ 0 w 304800"/>
                  <a:gd name="connsiteY3" fmla="*/ 142875 h 142875"/>
                  <a:gd name="connsiteX4" fmla="*/ 304800 w 304800"/>
                  <a:gd name="connsiteY4" fmla="*/ 142875 h 142875"/>
                  <a:gd name="connsiteX5" fmla="*/ 304800 w 304800"/>
                  <a:gd name="connsiteY5" fmla="*/ 12383 h 142875"/>
                  <a:gd name="connsiteX6" fmla="*/ 292418 w 304800"/>
                  <a:gd name="connsiteY6" fmla="*/ 0 h 142875"/>
                  <a:gd name="connsiteX7" fmla="*/ 292418 w 30480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142875">
                    <a:moveTo>
                      <a:pt x="292418" y="0"/>
                    </a:moveTo>
                    <a:lnTo>
                      <a:pt x="12382" y="0"/>
                    </a:lnTo>
                    <a:cubicBezTo>
                      <a:pt x="5715" y="0"/>
                      <a:pt x="0" y="5715"/>
                      <a:pt x="0" y="12383"/>
                    </a:cubicBezTo>
                    <a:lnTo>
                      <a:pt x="0" y="142875"/>
                    </a:lnTo>
                    <a:lnTo>
                      <a:pt x="304800" y="142875"/>
                    </a:lnTo>
                    <a:lnTo>
                      <a:pt x="304800" y="12383"/>
                    </a:lnTo>
                    <a:cubicBezTo>
                      <a:pt x="304800" y="5715"/>
                      <a:pt x="299085" y="0"/>
                      <a:pt x="292418" y="0"/>
                    </a:cubicBezTo>
                    <a:lnTo>
                      <a:pt x="2924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98E614A-DBBC-44A0-B903-33D0BB3A2FB0}"/>
                  </a:ext>
                </a:extLst>
              </p:cNvPr>
              <p:cNvSpPr/>
              <p:nvPr/>
            </p:nvSpPr>
            <p:spPr>
              <a:xfrm>
                <a:off x="7737312" y="191453"/>
                <a:ext cx="647700" cy="600075"/>
              </a:xfrm>
              <a:custGeom>
                <a:avLst/>
                <a:gdLst>
                  <a:gd name="connsiteX0" fmla="*/ 609600 w 647700"/>
                  <a:gd name="connsiteY0" fmla="*/ 294323 h 600075"/>
                  <a:gd name="connsiteX1" fmla="*/ 590550 w 647700"/>
                  <a:gd name="connsiteY1" fmla="*/ 294323 h 600075"/>
                  <a:gd name="connsiteX2" fmla="*/ 590550 w 647700"/>
                  <a:gd name="connsiteY2" fmla="*/ 65723 h 600075"/>
                  <a:gd name="connsiteX3" fmla="*/ 552450 w 647700"/>
                  <a:gd name="connsiteY3" fmla="*/ 0 h 600075"/>
                  <a:gd name="connsiteX4" fmla="*/ 552450 w 647700"/>
                  <a:gd name="connsiteY4" fmla="*/ 170498 h 600075"/>
                  <a:gd name="connsiteX5" fmla="*/ 495300 w 647700"/>
                  <a:gd name="connsiteY5" fmla="*/ 227648 h 600075"/>
                  <a:gd name="connsiteX6" fmla="*/ 361950 w 647700"/>
                  <a:gd name="connsiteY6" fmla="*/ 227648 h 600075"/>
                  <a:gd name="connsiteX7" fmla="*/ 361950 w 647700"/>
                  <a:gd name="connsiteY7" fmla="*/ 246698 h 600075"/>
                  <a:gd name="connsiteX8" fmla="*/ 342900 w 647700"/>
                  <a:gd name="connsiteY8" fmla="*/ 265748 h 600075"/>
                  <a:gd name="connsiteX9" fmla="*/ 304800 w 647700"/>
                  <a:gd name="connsiteY9" fmla="*/ 265748 h 600075"/>
                  <a:gd name="connsiteX10" fmla="*/ 285750 w 647700"/>
                  <a:gd name="connsiteY10" fmla="*/ 246698 h 600075"/>
                  <a:gd name="connsiteX11" fmla="*/ 285750 w 647700"/>
                  <a:gd name="connsiteY11" fmla="*/ 227648 h 600075"/>
                  <a:gd name="connsiteX12" fmla="*/ 152400 w 647700"/>
                  <a:gd name="connsiteY12" fmla="*/ 227648 h 600075"/>
                  <a:gd name="connsiteX13" fmla="*/ 95250 w 647700"/>
                  <a:gd name="connsiteY13" fmla="*/ 170498 h 600075"/>
                  <a:gd name="connsiteX14" fmla="*/ 95250 w 647700"/>
                  <a:gd name="connsiteY14" fmla="*/ 0 h 600075"/>
                  <a:gd name="connsiteX15" fmla="*/ 57150 w 647700"/>
                  <a:gd name="connsiteY15" fmla="*/ 65723 h 600075"/>
                  <a:gd name="connsiteX16" fmla="*/ 57150 w 647700"/>
                  <a:gd name="connsiteY16" fmla="*/ 294323 h 600075"/>
                  <a:gd name="connsiteX17" fmla="*/ 38100 w 647700"/>
                  <a:gd name="connsiteY17" fmla="*/ 294323 h 600075"/>
                  <a:gd name="connsiteX18" fmla="*/ 0 w 647700"/>
                  <a:gd name="connsiteY18" fmla="*/ 332423 h 600075"/>
                  <a:gd name="connsiteX19" fmla="*/ 0 w 647700"/>
                  <a:gd name="connsiteY19" fmla="*/ 484823 h 600075"/>
                  <a:gd name="connsiteX20" fmla="*/ 38100 w 647700"/>
                  <a:gd name="connsiteY20" fmla="*/ 522923 h 600075"/>
                  <a:gd name="connsiteX21" fmla="*/ 57150 w 647700"/>
                  <a:gd name="connsiteY21" fmla="*/ 522923 h 600075"/>
                  <a:gd name="connsiteX22" fmla="*/ 57150 w 647700"/>
                  <a:gd name="connsiteY22" fmla="*/ 570548 h 600075"/>
                  <a:gd name="connsiteX23" fmla="*/ 95250 w 647700"/>
                  <a:gd name="connsiteY23" fmla="*/ 608648 h 600075"/>
                  <a:gd name="connsiteX24" fmla="*/ 133350 w 647700"/>
                  <a:gd name="connsiteY24" fmla="*/ 608648 h 600075"/>
                  <a:gd name="connsiteX25" fmla="*/ 133350 w 647700"/>
                  <a:gd name="connsiteY25" fmla="*/ 478155 h 600075"/>
                  <a:gd name="connsiteX26" fmla="*/ 183833 w 647700"/>
                  <a:gd name="connsiteY26" fmla="*/ 427673 h 600075"/>
                  <a:gd name="connsiteX27" fmla="*/ 464820 w 647700"/>
                  <a:gd name="connsiteY27" fmla="*/ 427673 h 600075"/>
                  <a:gd name="connsiteX28" fmla="*/ 515303 w 647700"/>
                  <a:gd name="connsiteY28" fmla="*/ 478155 h 600075"/>
                  <a:gd name="connsiteX29" fmla="*/ 515303 w 647700"/>
                  <a:gd name="connsiteY29" fmla="*/ 608648 h 600075"/>
                  <a:gd name="connsiteX30" fmla="*/ 553403 w 647700"/>
                  <a:gd name="connsiteY30" fmla="*/ 608648 h 600075"/>
                  <a:gd name="connsiteX31" fmla="*/ 591503 w 647700"/>
                  <a:gd name="connsiteY31" fmla="*/ 570548 h 600075"/>
                  <a:gd name="connsiteX32" fmla="*/ 591503 w 647700"/>
                  <a:gd name="connsiteY32" fmla="*/ 522923 h 600075"/>
                  <a:gd name="connsiteX33" fmla="*/ 610553 w 647700"/>
                  <a:gd name="connsiteY33" fmla="*/ 522923 h 600075"/>
                  <a:gd name="connsiteX34" fmla="*/ 648653 w 647700"/>
                  <a:gd name="connsiteY34" fmla="*/ 484823 h 600075"/>
                  <a:gd name="connsiteX35" fmla="*/ 648653 w 647700"/>
                  <a:gd name="connsiteY35" fmla="*/ 332423 h 600075"/>
                  <a:gd name="connsiteX36" fmla="*/ 609600 w 647700"/>
                  <a:gd name="connsiteY36" fmla="*/ 294323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7700" h="600075">
                    <a:moveTo>
                      <a:pt x="609600" y="294323"/>
                    </a:moveTo>
                    <a:lnTo>
                      <a:pt x="590550" y="294323"/>
                    </a:lnTo>
                    <a:lnTo>
                      <a:pt x="590550" y="65723"/>
                    </a:lnTo>
                    <a:cubicBezTo>
                      <a:pt x="590550" y="38100"/>
                      <a:pt x="576263" y="13335"/>
                      <a:pt x="552450" y="0"/>
                    </a:cubicBezTo>
                    <a:lnTo>
                      <a:pt x="552450" y="170498"/>
                    </a:lnTo>
                    <a:cubicBezTo>
                      <a:pt x="552450" y="201930"/>
                      <a:pt x="526733" y="227648"/>
                      <a:pt x="495300" y="227648"/>
                    </a:cubicBezTo>
                    <a:lnTo>
                      <a:pt x="361950" y="227648"/>
                    </a:lnTo>
                    <a:lnTo>
                      <a:pt x="361950" y="246698"/>
                    </a:lnTo>
                    <a:cubicBezTo>
                      <a:pt x="361950" y="257175"/>
                      <a:pt x="353378" y="265748"/>
                      <a:pt x="342900" y="265748"/>
                    </a:cubicBezTo>
                    <a:lnTo>
                      <a:pt x="304800" y="265748"/>
                    </a:lnTo>
                    <a:cubicBezTo>
                      <a:pt x="294323" y="265748"/>
                      <a:pt x="285750" y="257175"/>
                      <a:pt x="285750" y="246698"/>
                    </a:cubicBezTo>
                    <a:lnTo>
                      <a:pt x="285750" y="227648"/>
                    </a:lnTo>
                    <a:lnTo>
                      <a:pt x="152400" y="227648"/>
                    </a:lnTo>
                    <a:cubicBezTo>
                      <a:pt x="120968" y="227648"/>
                      <a:pt x="95250" y="201930"/>
                      <a:pt x="95250" y="170498"/>
                    </a:cubicBezTo>
                    <a:lnTo>
                      <a:pt x="95250" y="0"/>
                    </a:lnTo>
                    <a:cubicBezTo>
                      <a:pt x="71438" y="13335"/>
                      <a:pt x="57150" y="39053"/>
                      <a:pt x="57150" y="65723"/>
                    </a:cubicBezTo>
                    <a:lnTo>
                      <a:pt x="57150" y="294323"/>
                    </a:lnTo>
                    <a:lnTo>
                      <a:pt x="38100" y="294323"/>
                    </a:lnTo>
                    <a:cubicBezTo>
                      <a:pt x="17145" y="294323"/>
                      <a:pt x="0" y="311468"/>
                      <a:pt x="0" y="332423"/>
                    </a:cubicBezTo>
                    <a:lnTo>
                      <a:pt x="0" y="484823"/>
                    </a:lnTo>
                    <a:cubicBezTo>
                      <a:pt x="0" y="505777"/>
                      <a:pt x="17145" y="522923"/>
                      <a:pt x="38100" y="522923"/>
                    </a:cubicBezTo>
                    <a:lnTo>
                      <a:pt x="57150" y="522923"/>
                    </a:lnTo>
                    <a:lnTo>
                      <a:pt x="57150" y="570548"/>
                    </a:lnTo>
                    <a:cubicBezTo>
                      <a:pt x="57150" y="591502"/>
                      <a:pt x="74295" y="608648"/>
                      <a:pt x="95250" y="608648"/>
                    </a:cubicBezTo>
                    <a:lnTo>
                      <a:pt x="133350" y="608648"/>
                    </a:lnTo>
                    <a:lnTo>
                      <a:pt x="133350" y="478155"/>
                    </a:lnTo>
                    <a:cubicBezTo>
                      <a:pt x="133350" y="450533"/>
                      <a:pt x="156210" y="427673"/>
                      <a:pt x="183833" y="427673"/>
                    </a:cubicBezTo>
                    <a:lnTo>
                      <a:pt x="464820" y="427673"/>
                    </a:lnTo>
                    <a:cubicBezTo>
                      <a:pt x="492442" y="427673"/>
                      <a:pt x="515303" y="450533"/>
                      <a:pt x="515303" y="478155"/>
                    </a:cubicBezTo>
                    <a:lnTo>
                      <a:pt x="515303" y="608648"/>
                    </a:lnTo>
                    <a:lnTo>
                      <a:pt x="553403" y="608648"/>
                    </a:lnTo>
                    <a:cubicBezTo>
                      <a:pt x="574358" y="608648"/>
                      <a:pt x="591503" y="591502"/>
                      <a:pt x="591503" y="570548"/>
                    </a:cubicBezTo>
                    <a:lnTo>
                      <a:pt x="591503" y="522923"/>
                    </a:lnTo>
                    <a:lnTo>
                      <a:pt x="610553" y="522923"/>
                    </a:lnTo>
                    <a:cubicBezTo>
                      <a:pt x="631508" y="522923"/>
                      <a:pt x="648653" y="505777"/>
                      <a:pt x="648653" y="484823"/>
                    </a:cubicBezTo>
                    <a:lnTo>
                      <a:pt x="648653" y="332423"/>
                    </a:lnTo>
                    <a:cubicBezTo>
                      <a:pt x="647700" y="311468"/>
                      <a:pt x="630555" y="294323"/>
                      <a:pt x="609600" y="2943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17692</TotalTime>
  <Words>195</Words>
  <Application>Microsoft Office PowerPoint</Application>
  <PresentationFormat>On-screen Show (16:9)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Cover Master</vt:lpstr>
      <vt:lpstr>Section Master</vt:lpstr>
      <vt:lpstr>Content Master</vt:lpstr>
      <vt:lpstr>Meeting 7 Gains and Losses: Helping Children Leave Foster Care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Foundation of 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Graff-Baker, Beth (CDHS)</dc:creator>
  <cp:lastModifiedBy>Sobelman, Helene (OCFS)</cp:lastModifiedBy>
  <cp:revision>352</cp:revision>
  <cp:lastPrinted>2020-02-03T17:20:31Z</cp:lastPrinted>
  <dcterms:created xsi:type="dcterms:W3CDTF">2005-09-23T17:08:04Z</dcterms:created>
  <dcterms:modified xsi:type="dcterms:W3CDTF">2020-02-18T21:38:44Z</dcterms:modified>
</cp:coreProperties>
</file>